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6976EC4-B8DE-47EB-974F-AC4E9EDC74DA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A5C8D51-A992-4224-8B9E-78415885487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0690747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10"/>
          <p:cNvSpPr>
            <a:spLocks noGrp="1" noChangeArrowheads="1"/>
          </p:cNvSpPr>
          <p:nvPr>
            <p:ph type="sldNum" sz="quarter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1pPr>
            <a:lvl2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2pPr>
            <a:lvl3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3pPr>
            <a:lvl4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4pPr>
            <a:lvl5pPr eaLnBrk="0" hangingPunct="0">
              <a:spcBef>
                <a:spcPct val="30000"/>
              </a:spcBef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449263" algn="l"/>
                <a:tab pos="898525" algn="l"/>
                <a:tab pos="1347788" algn="l"/>
                <a:tab pos="1797050" algn="l"/>
                <a:tab pos="2246313" algn="l"/>
                <a:tab pos="2695575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D5F2DA2E-763B-4A3B-BD18-D94E2226B591}" type="slidenum">
              <a:rPr lang="fr-FR" altLang="fr-FR" smtClean="0">
                <a:latin typeface="Calibri" pitchFamily="32" charset="0"/>
              </a:rPr>
              <a:pPr eaLnBrk="1" hangingPunct="1">
                <a:spcBef>
                  <a:spcPct val="0"/>
                </a:spcBef>
              </a:pPr>
              <a:t>1</a:t>
            </a:fld>
            <a:endParaRPr lang="fr-FR" altLang="fr-FR" smtClean="0">
              <a:latin typeface="Calibri" pitchFamily="32" charset="0"/>
            </a:endParaRPr>
          </a:p>
        </p:txBody>
      </p:sp>
      <p:sp>
        <p:nvSpPr>
          <p:cNvPr id="17411" name="Text Box 1"/>
          <p:cNvSpPr txBox="1">
            <a:spLocks noChangeArrowheads="1"/>
          </p:cNvSpPr>
          <p:nvPr/>
        </p:nvSpPr>
        <p:spPr bwMode="auto">
          <a:xfrm>
            <a:off x="3884613" y="8685214"/>
            <a:ext cx="2967037" cy="45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b"/>
          <a:lstStyle>
            <a:lvl1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1pPr>
            <a:lvl2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2pPr>
            <a:lvl3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3pPr>
            <a:lvl4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4pPr>
            <a:lvl5pPr eaLnBrk="0" hangingPunct="0">
              <a:spcBef>
                <a:spcPct val="300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5pPr>
            <a:lvl6pPr marL="25146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6pPr>
            <a:lvl7pPr marL="29718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7pPr>
            <a:lvl8pPr marL="34290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8pPr>
            <a:lvl9pPr marL="3886200" indent="-228600" defTabSz="449263" eaLnBrk="0" fontAlgn="base" hangingPunct="0">
              <a:spcBef>
                <a:spcPct val="300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1200">
                <a:solidFill>
                  <a:srgbClr val="000000"/>
                </a:solidFill>
                <a:latin typeface="Times New Roman" pitchFamily="16" charset="0"/>
              </a:defRPr>
            </a:lvl9pPr>
          </a:lstStyle>
          <a:p>
            <a:pPr algn="r" eaLnBrk="1" hangingPunct="1">
              <a:spcBef>
                <a:spcPct val="0"/>
              </a:spcBef>
              <a:buClrTx/>
              <a:buFontTx/>
              <a:buNone/>
            </a:pPr>
            <a:fld id="{8A67D259-5B9A-4A79-BCB0-35B69031A8B2}" type="slidenum">
              <a:rPr lang="fr-FR" altLang="fr-FR">
                <a:latin typeface="Calibri" pitchFamily="32" charset="0"/>
                <a:cs typeface="Segoe UI" charset="0"/>
              </a:rPr>
              <a:pPr algn="r" eaLnBrk="1" hangingPunct="1">
                <a:spcBef>
                  <a:spcPct val="0"/>
                </a:spcBef>
                <a:buClrTx/>
                <a:buFontTx/>
                <a:buNone/>
              </a:pPr>
              <a:t>1</a:t>
            </a:fld>
            <a:endParaRPr lang="fr-FR" altLang="fr-FR">
              <a:latin typeface="Calibri" pitchFamily="32" charset="0"/>
              <a:cs typeface="Segoe UI" charset="0"/>
            </a:endParaRPr>
          </a:p>
        </p:txBody>
      </p:sp>
      <p:sp>
        <p:nvSpPr>
          <p:cNvPr id="17412" name="Rectangle 2"/>
          <p:cNvSpPr>
            <a:spLocks noChangeArrowheads="1" noTextEdi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solidFill>
            <a:srgbClr val="FFFFFF"/>
          </a:solidFill>
          <a:ln/>
        </p:spPr>
      </p:sp>
      <p:sp>
        <p:nvSpPr>
          <p:cNvPr id="17413" name="Text Box 3"/>
          <p:cNvSpPr txBox="1">
            <a:spLocks noChangeArrowheads="1"/>
          </p:cNvSpPr>
          <p:nvPr/>
        </p:nvSpPr>
        <p:spPr bwMode="auto">
          <a:xfrm>
            <a:off x="685801" y="4343400"/>
            <a:ext cx="5486400" cy="41148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fr-FR" alt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504270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989698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524405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057726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122755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782207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851535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22675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30976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858535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235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4E8252A-6A54-4563-84F5-2AAC5575A4FB}" type="datetimeFigureOut">
              <a:rPr lang="fr-FR" smtClean="0"/>
              <a:t>27/04/2017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45A69E-C0FA-42E4-B378-EEE403C085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851067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1"/>
          <p:cNvSpPr>
            <a:spLocks noChangeArrowheads="1"/>
          </p:cNvSpPr>
          <p:nvPr/>
        </p:nvSpPr>
        <p:spPr bwMode="auto">
          <a:xfrm>
            <a:off x="0" y="4005263"/>
            <a:ext cx="755650" cy="287337"/>
          </a:xfrm>
          <a:prstGeom prst="rect">
            <a:avLst/>
          </a:prstGeom>
          <a:solidFill>
            <a:srgbClr val="F08B70"/>
          </a:solidFill>
          <a:ln w="9360" cap="sq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/>
          <a:p>
            <a:endParaRPr lang="fr-FR" altLang="fr-FR"/>
          </a:p>
        </p:txBody>
      </p:sp>
      <p:sp>
        <p:nvSpPr>
          <p:cNvPr id="7171" name="Rectangle 2"/>
          <p:cNvSpPr>
            <a:spLocks noChangeArrowheads="1"/>
          </p:cNvSpPr>
          <p:nvPr/>
        </p:nvSpPr>
        <p:spPr bwMode="auto">
          <a:xfrm>
            <a:off x="0" y="2492375"/>
            <a:ext cx="900113" cy="288925"/>
          </a:xfrm>
          <a:prstGeom prst="rect">
            <a:avLst/>
          </a:prstGeom>
          <a:solidFill>
            <a:srgbClr val="F08B70"/>
          </a:solidFill>
          <a:ln w="9360" cap="sq">
            <a:solidFill>
              <a:srgbClr val="000000"/>
            </a:solidFill>
            <a:round/>
            <a:headEnd/>
            <a:tailEnd/>
          </a:ln>
        </p:spPr>
        <p:txBody>
          <a:bodyPr wrap="none" anchor="ctr"/>
          <a:lstStyle/>
          <a:p>
            <a:endParaRPr lang="fr-FR" altLang="fr-FR"/>
          </a:p>
        </p:txBody>
      </p:sp>
      <p:sp>
        <p:nvSpPr>
          <p:cNvPr id="7172" name="AutoShape 3"/>
          <p:cNvSpPr>
            <a:spLocks noChangeArrowheads="1"/>
          </p:cNvSpPr>
          <p:nvPr/>
        </p:nvSpPr>
        <p:spPr bwMode="auto">
          <a:xfrm>
            <a:off x="0" y="260350"/>
            <a:ext cx="9144000" cy="720725"/>
          </a:xfrm>
          <a:prstGeom prst="roundRect">
            <a:avLst>
              <a:gd name="adj" fmla="val 16667"/>
            </a:avLst>
          </a:prstGeom>
          <a:solidFill>
            <a:srgbClr val="F08B70"/>
          </a:solidFill>
          <a:ln w="9360" cap="sq">
            <a:solidFill>
              <a:srgbClr val="000000"/>
            </a:solidFill>
            <a:miter lim="800000"/>
            <a:headEnd/>
            <a:tailEnd/>
          </a:ln>
        </p:spPr>
        <p:txBody>
          <a:bodyPr wrap="none" anchor="ctr"/>
          <a:lstStyle/>
          <a:p>
            <a:endParaRPr lang="fr-FR" altLang="fr-FR"/>
          </a:p>
        </p:txBody>
      </p:sp>
      <p:sp>
        <p:nvSpPr>
          <p:cNvPr id="7173" name="Text Box 4"/>
          <p:cNvSpPr txBox="1">
            <a:spLocks noChangeArrowheads="1"/>
          </p:cNvSpPr>
          <p:nvPr/>
        </p:nvSpPr>
        <p:spPr bwMode="auto">
          <a:xfrm>
            <a:off x="431800" y="80963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800">
                <a:latin typeface="Arial" charset="0"/>
              </a:rPr>
              <a:t>Activités du contrôle de gestion achat</a:t>
            </a:r>
          </a:p>
        </p:txBody>
      </p:sp>
      <p:sp>
        <p:nvSpPr>
          <p:cNvPr id="7174" name="Rectangle 5"/>
          <p:cNvSpPr>
            <a:spLocks noChangeArrowheads="1"/>
          </p:cNvSpPr>
          <p:nvPr/>
        </p:nvSpPr>
        <p:spPr bwMode="auto">
          <a:xfrm>
            <a:off x="0" y="1152525"/>
            <a:ext cx="1223963" cy="133985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400">
                <a:solidFill>
                  <a:srgbClr val="FFFFFF"/>
                </a:solidFill>
              </a:rPr>
              <a:t>Elaboration du PAA</a:t>
            </a:r>
          </a:p>
        </p:txBody>
      </p:sp>
      <p:sp>
        <p:nvSpPr>
          <p:cNvPr id="7175" name="Rectangle 6"/>
          <p:cNvSpPr>
            <a:spLocks noChangeArrowheads="1"/>
          </p:cNvSpPr>
          <p:nvPr/>
        </p:nvSpPr>
        <p:spPr bwMode="auto">
          <a:xfrm>
            <a:off x="3563938" y="1196975"/>
            <a:ext cx="1439862" cy="1296988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400">
                <a:solidFill>
                  <a:srgbClr val="FFFFFF"/>
                </a:solidFill>
              </a:rPr>
              <a:t>Contribution à l’élaboration et suivi des documents budgétaires</a:t>
            </a:r>
          </a:p>
        </p:txBody>
      </p:sp>
      <p:sp>
        <p:nvSpPr>
          <p:cNvPr id="7176" name="Rectangle 7"/>
          <p:cNvSpPr>
            <a:spLocks noChangeArrowheads="1"/>
          </p:cNvSpPr>
          <p:nvPr/>
        </p:nvSpPr>
        <p:spPr bwMode="auto">
          <a:xfrm>
            <a:off x="5148263" y="1196975"/>
            <a:ext cx="1368425" cy="1296988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400">
                <a:solidFill>
                  <a:srgbClr val="FFFFFF"/>
                </a:solidFill>
              </a:rPr>
              <a:t>Suivi de la performance achat</a:t>
            </a:r>
          </a:p>
        </p:txBody>
      </p:sp>
      <p:sp>
        <p:nvSpPr>
          <p:cNvPr id="7177" name="Rectangle 8"/>
          <p:cNvSpPr>
            <a:spLocks noChangeArrowheads="1"/>
          </p:cNvSpPr>
          <p:nvPr/>
        </p:nvSpPr>
        <p:spPr bwMode="auto">
          <a:xfrm>
            <a:off x="6659563" y="1196975"/>
            <a:ext cx="1152525" cy="12954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400">
                <a:solidFill>
                  <a:srgbClr val="FFFFFF"/>
                </a:solidFill>
              </a:rPr>
              <a:t>Conseil (études/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400">
                <a:solidFill>
                  <a:srgbClr val="FFFFFF"/>
                </a:solidFill>
              </a:rPr>
              <a:t>analyses achat)</a:t>
            </a:r>
          </a:p>
        </p:txBody>
      </p:sp>
      <p:sp>
        <p:nvSpPr>
          <p:cNvPr id="7178" name="Rectangle 9"/>
          <p:cNvSpPr>
            <a:spLocks noChangeArrowheads="1"/>
          </p:cNvSpPr>
          <p:nvPr/>
        </p:nvSpPr>
        <p:spPr bwMode="auto">
          <a:xfrm>
            <a:off x="2339975" y="1198563"/>
            <a:ext cx="1223963" cy="12954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400">
                <a:solidFill>
                  <a:srgbClr val="FFFFFF"/>
                </a:solidFill>
              </a:rPr>
              <a:t>Conception d’outils et tableaux de bord achat</a:t>
            </a:r>
          </a:p>
        </p:txBody>
      </p:sp>
      <p:sp>
        <p:nvSpPr>
          <p:cNvPr id="7179" name="AutoShape 10"/>
          <p:cNvSpPr>
            <a:spLocks noChangeArrowheads="1"/>
          </p:cNvSpPr>
          <p:nvPr/>
        </p:nvSpPr>
        <p:spPr bwMode="auto">
          <a:xfrm>
            <a:off x="2232025" y="2781300"/>
            <a:ext cx="1187450" cy="1223963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Pluriannuel</a:t>
            </a:r>
          </a:p>
        </p:txBody>
      </p:sp>
      <p:sp>
        <p:nvSpPr>
          <p:cNvPr id="7180" name="AutoShape 11"/>
          <p:cNvSpPr>
            <a:spLocks noChangeArrowheads="1"/>
          </p:cNvSpPr>
          <p:nvPr/>
        </p:nvSpPr>
        <p:spPr bwMode="auto">
          <a:xfrm>
            <a:off x="2374900" y="4103688"/>
            <a:ext cx="1295400" cy="2087562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Mise en place de reporting à destination des prescripteurs, acheteurs, instances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 b="1" i="1"/>
              <a:t>=&gt; Fonction de pilotage et de communication</a:t>
            </a:r>
          </a:p>
        </p:txBody>
      </p:sp>
      <p:sp>
        <p:nvSpPr>
          <p:cNvPr id="7181" name="AutoShape 12"/>
          <p:cNvSpPr>
            <a:spLocks noChangeArrowheads="1"/>
          </p:cNvSpPr>
          <p:nvPr/>
        </p:nvSpPr>
        <p:spPr bwMode="auto">
          <a:xfrm>
            <a:off x="3563938" y="2781300"/>
            <a:ext cx="1439862" cy="1223963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Infra-annuel (selon le calendrier de l’EPRD)</a:t>
            </a:r>
          </a:p>
        </p:txBody>
      </p:sp>
      <p:sp>
        <p:nvSpPr>
          <p:cNvPr id="7182" name="AutoShape 13"/>
          <p:cNvSpPr>
            <a:spLocks noChangeArrowheads="1"/>
          </p:cNvSpPr>
          <p:nvPr/>
        </p:nvSpPr>
        <p:spPr bwMode="auto">
          <a:xfrm>
            <a:off x="0" y="2759075"/>
            <a:ext cx="1152525" cy="1223963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Font typeface="Arial" charset="0"/>
              <a:buChar char="-"/>
            </a:pPr>
            <a:r>
              <a:rPr lang="fr-FR" altLang="fr-FR" sz="1200">
                <a:latin typeface="Arial" charset="0"/>
              </a:rPr>
              <a:t> </a:t>
            </a:r>
            <a:r>
              <a:rPr lang="fr-FR" altLang="fr-FR" sz="1000"/>
              <a:t>Pluriannuel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pour le cadrage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(3 à 5 ans)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fr-FR" altLang="fr-FR" sz="1000"/>
          </a:p>
          <a:p>
            <a:pPr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000"/>
              <a:t> Déclinaison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annuelle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fr-FR" altLang="fr-FR" sz="1000"/>
          </a:p>
          <a:p>
            <a:pPr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000"/>
              <a:t> Suivi infra-annuel</a:t>
            </a:r>
          </a:p>
        </p:txBody>
      </p:sp>
      <p:sp>
        <p:nvSpPr>
          <p:cNvPr id="7183" name="AutoShape 14"/>
          <p:cNvSpPr>
            <a:spLocks noChangeArrowheads="1"/>
          </p:cNvSpPr>
          <p:nvPr/>
        </p:nvSpPr>
        <p:spPr bwMode="auto">
          <a:xfrm>
            <a:off x="5148263" y="2781300"/>
            <a:ext cx="1368425" cy="1223963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Au fil de l'e</a:t>
            </a:r>
            <a:r>
              <a:rPr lang="fr-FR" altLang="fr-FR" sz="1000">
                <a:latin typeface="Arial" charset="0"/>
              </a:rPr>
              <a:t>au</a:t>
            </a:r>
          </a:p>
        </p:txBody>
      </p:sp>
      <p:sp>
        <p:nvSpPr>
          <p:cNvPr id="7184" name="AutoShape 15"/>
          <p:cNvSpPr>
            <a:spLocks noChangeArrowheads="1"/>
          </p:cNvSpPr>
          <p:nvPr/>
        </p:nvSpPr>
        <p:spPr bwMode="auto">
          <a:xfrm>
            <a:off x="6659563" y="2781300"/>
            <a:ext cx="1152525" cy="1223963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Ponctuel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(à la demande)</a:t>
            </a:r>
          </a:p>
        </p:txBody>
      </p:sp>
      <p:sp>
        <p:nvSpPr>
          <p:cNvPr id="7185" name="Text Box 16"/>
          <p:cNvSpPr txBox="1">
            <a:spLocks noChangeArrowheads="1"/>
          </p:cNvSpPr>
          <p:nvPr/>
        </p:nvSpPr>
        <p:spPr bwMode="auto">
          <a:xfrm>
            <a:off x="0" y="2492375"/>
            <a:ext cx="1919288" cy="733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/>
          <a:lstStyle>
            <a:lvl1pPr marL="342900" indent="-338138" eaLnBrk="0" hangingPunct="0">
              <a:spcBef>
                <a:spcPts val="800"/>
              </a:spcBef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buClrTx/>
              <a:buFontTx/>
              <a:buNone/>
            </a:pPr>
            <a:r>
              <a:rPr lang="fr-FR" altLang="fr-FR" sz="1400" b="1"/>
              <a:t>Périodicité</a:t>
            </a:r>
          </a:p>
        </p:txBody>
      </p:sp>
      <p:sp>
        <p:nvSpPr>
          <p:cNvPr id="7186" name="Text Box 17"/>
          <p:cNvSpPr txBox="1">
            <a:spLocks noChangeArrowheads="1"/>
          </p:cNvSpPr>
          <p:nvPr/>
        </p:nvSpPr>
        <p:spPr bwMode="auto">
          <a:xfrm>
            <a:off x="0" y="4005263"/>
            <a:ext cx="898525" cy="3317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lIns="90000" tIns="46800" rIns="90000" bIns="46800"/>
          <a:lstStyle>
            <a:lvl1pPr marL="342900" indent="-338138" eaLnBrk="0" hangingPunct="0">
              <a:spcBef>
                <a:spcPts val="8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342900" algn="l"/>
                <a:tab pos="790575" algn="l"/>
                <a:tab pos="1239838" algn="l"/>
                <a:tab pos="1689100" algn="l"/>
                <a:tab pos="2138363" algn="l"/>
                <a:tab pos="2587625" algn="l"/>
                <a:tab pos="3036888" algn="l"/>
                <a:tab pos="3486150" algn="l"/>
                <a:tab pos="3935413" algn="l"/>
                <a:tab pos="4384675" algn="l"/>
                <a:tab pos="4833938" algn="l"/>
                <a:tab pos="5283200" algn="l"/>
                <a:tab pos="5732463" algn="l"/>
                <a:tab pos="6181725" algn="l"/>
                <a:tab pos="6630988" algn="l"/>
                <a:tab pos="7080250" algn="l"/>
                <a:tab pos="7529513" algn="l"/>
                <a:tab pos="7978775" algn="l"/>
                <a:tab pos="8428038" algn="l"/>
                <a:tab pos="8877300" algn="l"/>
                <a:tab pos="93265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buClrTx/>
              <a:buFontTx/>
              <a:buNone/>
            </a:pPr>
            <a:r>
              <a:rPr lang="fr-FR" altLang="fr-FR" sz="1400" b="1"/>
              <a:t>Activités</a:t>
            </a:r>
          </a:p>
        </p:txBody>
      </p:sp>
      <p:sp>
        <p:nvSpPr>
          <p:cNvPr id="7187" name="Text Box 18"/>
          <p:cNvSpPr txBox="1">
            <a:spLocks noChangeArrowheads="1"/>
          </p:cNvSpPr>
          <p:nvPr/>
        </p:nvSpPr>
        <p:spPr bwMode="auto">
          <a:xfrm>
            <a:off x="4673600" y="1600200"/>
            <a:ext cx="4014788" cy="452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fr-FR" altLang="fr-FR"/>
          </a:p>
        </p:txBody>
      </p:sp>
      <p:sp>
        <p:nvSpPr>
          <p:cNvPr id="7188" name="AutoShape 19"/>
          <p:cNvSpPr>
            <a:spLocks noChangeArrowheads="1"/>
          </p:cNvSpPr>
          <p:nvPr/>
        </p:nvSpPr>
        <p:spPr bwMode="auto">
          <a:xfrm>
            <a:off x="6659563" y="4149725"/>
            <a:ext cx="1152525" cy="2087563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100"/>
              <a:t>Conseil, aide à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la décision</a:t>
            </a:r>
          </a:p>
          <a:p>
            <a:pPr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100"/>
              <a:t>Alerte sur les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consommations …</a:t>
            </a:r>
          </a:p>
          <a:p>
            <a:pPr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100"/>
              <a:t>A terme, contrôle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interne et audits</a:t>
            </a:r>
          </a:p>
        </p:txBody>
      </p:sp>
      <p:sp>
        <p:nvSpPr>
          <p:cNvPr id="7189" name="AutoShape 20"/>
          <p:cNvSpPr>
            <a:spLocks noChangeArrowheads="1"/>
          </p:cNvSpPr>
          <p:nvPr/>
        </p:nvSpPr>
        <p:spPr bwMode="auto">
          <a:xfrm>
            <a:off x="5148263" y="4149725"/>
            <a:ext cx="1368425" cy="2087563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100"/>
              <a:t>Suivi de la performance achat avec les prescripteurs, les acheteurs, la direction</a:t>
            </a:r>
          </a:p>
          <a:p>
            <a:pPr algn="ctr"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100"/>
              <a:t>Documenter le dialogue de gestion* achat avec les prescripteurs, acheteurs, …</a:t>
            </a:r>
          </a:p>
          <a:p>
            <a:pPr algn="ctr"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100"/>
              <a:t> Rôle d’alerte</a:t>
            </a:r>
          </a:p>
        </p:txBody>
      </p:sp>
      <p:sp>
        <p:nvSpPr>
          <p:cNvPr id="7190" name="AutoShape 21"/>
          <p:cNvSpPr>
            <a:spLocks noChangeArrowheads="1"/>
          </p:cNvSpPr>
          <p:nvPr/>
        </p:nvSpPr>
        <p:spPr bwMode="auto">
          <a:xfrm>
            <a:off x="3671888" y="4103688"/>
            <a:ext cx="1439862" cy="2133600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- Identification de la contribution du PAA à la réalisation des objectifs budgétaires </a:t>
            </a:r>
            <a:r>
              <a:rPr lang="fr-FR" altLang="fr-FR" sz="1100" i="1"/>
              <a:t>ex ante</a:t>
            </a:r>
            <a:r>
              <a:rPr lang="fr-FR" altLang="fr-FR" sz="1100"/>
              <a:t> et </a:t>
            </a:r>
            <a:r>
              <a:rPr lang="fr-FR" altLang="fr-FR" sz="1100" i="1"/>
              <a:t>ex post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- Eclairage sur les écarts sur les comptes budgétaires achat</a:t>
            </a:r>
          </a:p>
        </p:txBody>
      </p:sp>
      <p:sp>
        <p:nvSpPr>
          <p:cNvPr id="7191" name="AutoShape 22"/>
          <p:cNvSpPr>
            <a:spLocks noChangeArrowheads="1"/>
          </p:cNvSpPr>
          <p:nvPr/>
        </p:nvSpPr>
        <p:spPr bwMode="auto">
          <a:xfrm>
            <a:off x="0" y="4319588"/>
            <a:ext cx="1223963" cy="1944687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Extraction de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données de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Marché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+ données achat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(cartographie)</a:t>
            </a:r>
          </a:p>
          <a:p>
            <a:pPr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100"/>
              <a:t> Intégration des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données issues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du plan 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d’investissement</a:t>
            </a:r>
          </a:p>
        </p:txBody>
      </p:sp>
      <p:sp>
        <p:nvSpPr>
          <p:cNvPr id="7192" name="Rectangle 23"/>
          <p:cNvSpPr>
            <a:spLocks noChangeArrowheads="1"/>
          </p:cNvSpPr>
          <p:nvPr/>
        </p:nvSpPr>
        <p:spPr bwMode="auto">
          <a:xfrm>
            <a:off x="7885113" y="1196975"/>
            <a:ext cx="1258887" cy="129540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400">
                <a:solidFill>
                  <a:srgbClr val="FFFFFF"/>
                </a:solidFill>
              </a:rPr>
              <a:t>Structuration du SIHA</a:t>
            </a:r>
          </a:p>
        </p:txBody>
      </p:sp>
      <p:sp>
        <p:nvSpPr>
          <p:cNvPr id="7193" name="AutoShape 24"/>
          <p:cNvSpPr>
            <a:spLocks noChangeArrowheads="1"/>
          </p:cNvSpPr>
          <p:nvPr/>
        </p:nvSpPr>
        <p:spPr bwMode="auto">
          <a:xfrm>
            <a:off x="7885113" y="2781300"/>
            <a:ext cx="1258887" cy="1223963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Lors de la mise en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place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 puis au fil de l’eau</a:t>
            </a:r>
          </a:p>
        </p:txBody>
      </p:sp>
      <p:sp>
        <p:nvSpPr>
          <p:cNvPr id="7194" name="AutoShape 25"/>
          <p:cNvSpPr>
            <a:spLocks noChangeArrowheads="1"/>
          </p:cNvSpPr>
          <p:nvPr/>
        </p:nvSpPr>
        <p:spPr bwMode="auto">
          <a:xfrm>
            <a:off x="7885113" y="4149725"/>
            <a:ext cx="1258887" cy="2087563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wrap="none"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- Assistant à 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maîtrise 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d’ouvrage SI</a:t>
            </a:r>
          </a:p>
          <a:p>
            <a:pPr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100"/>
              <a:t>Référent SI au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sein de la 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direction achat</a:t>
            </a:r>
          </a:p>
          <a:p>
            <a:pPr eaLnBrk="1" hangingPunct="1">
              <a:spcBef>
                <a:spcPct val="0"/>
              </a:spcBef>
              <a:buClrTx/>
              <a:buFontTx/>
              <a:buNone/>
            </a:pPr>
            <a:endParaRPr lang="fr-FR" altLang="fr-FR" sz="1100"/>
          </a:p>
        </p:txBody>
      </p:sp>
      <p:sp>
        <p:nvSpPr>
          <p:cNvPr id="7195" name="Text Box 26"/>
          <p:cNvSpPr txBox="1">
            <a:spLocks noChangeArrowheads="1"/>
          </p:cNvSpPr>
          <p:nvPr/>
        </p:nvSpPr>
        <p:spPr bwMode="auto">
          <a:xfrm>
            <a:off x="395288" y="6303963"/>
            <a:ext cx="8316912" cy="550862"/>
          </a:xfrm>
          <a:prstGeom prst="rect">
            <a:avLst/>
          </a:prstGeom>
          <a:solidFill>
            <a:srgbClr val="FFFFFF"/>
          </a:solidFill>
          <a:ln w="25560" cap="sq">
            <a:solidFill>
              <a:srgbClr val="00CC99"/>
            </a:solidFill>
            <a:miter lim="800000"/>
            <a:headEnd/>
            <a:tailEnd/>
          </a:ln>
        </p:spPr>
        <p:txBody>
          <a:bodyPr lIns="90000" tIns="46800" rIns="90000" bIns="46800">
            <a:spAutoFit/>
          </a:bodyPr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 b="1" i="1"/>
              <a:t>* Dialogue de gestion:</a:t>
            </a:r>
          </a:p>
          <a:p>
            <a:pPr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000" i="1"/>
              <a:t> interne à la direction achat: avec acheteurs et contrôle de gestion, sur la performance de leur processus achat, sur la base de tableaux de bord achat</a:t>
            </a:r>
          </a:p>
          <a:p>
            <a:pPr eaLnBrk="1" hangingPunct="1">
              <a:spcBef>
                <a:spcPct val="0"/>
              </a:spcBef>
              <a:buFont typeface="Calibri" pitchFamily="32" charset="0"/>
              <a:buChar char="-"/>
            </a:pPr>
            <a:r>
              <a:rPr lang="fr-FR" altLang="fr-FR" sz="1000" i="1"/>
              <a:t> externe: documenté par le contrôle de gestion, échange entre la direction achat et les prescripteurs</a:t>
            </a:r>
          </a:p>
        </p:txBody>
      </p:sp>
      <p:sp>
        <p:nvSpPr>
          <p:cNvPr id="7196" name="Text Box 27"/>
          <p:cNvSpPr txBox="1">
            <a:spLocks noChangeArrowheads="1"/>
          </p:cNvSpPr>
          <p:nvPr/>
        </p:nvSpPr>
        <p:spPr bwMode="auto">
          <a:xfrm>
            <a:off x="2124075" y="2565400"/>
            <a:ext cx="1223963" cy="1465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fr-FR" altLang="fr-FR"/>
          </a:p>
        </p:txBody>
      </p:sp>
      <p:sp>
        <p:nvSpPr>
          <p:cNvPr id="7197" name="Rectangle 28"/>
          <p:cNvSpPr>
            <a:spLocks noChangeArrowheads="1"/>
          </p:cNvSpPr>
          <p:nvPr/>
        </p:nvSpPr>
        <p:spPr bwMode="auto">
          <a:xfrm>
            <a:off x="1152525" y="1177925"/>
            <a:ext cx="1187450" cy="1314450"/>
          </a:xfrm>
          <a:prstGeom prst="rect">
            <a:avLst/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400">
                <a:solidFill>
                  <a:srgbClr val="FFFFFF"/>
                </a:solidFill>
              </a:rPr>
              <a:t>Elaboration des procédures</a:t>
            </a:r>
          </a:p>
        </p:txBody>
      </p:sp>
      <p:sp>
        <p:nvSpPr>
          <p:cNvPr id="7198" name="AutoShape 29"/>
          <p:cNvSpPr>
            <a:spLocks noChangeArrowheads="1"/>
          </p:cNvSpPr>
          <p:nvPr/>
        </p:nvSpPr>
        <p:spPr bwMode="auto">
          <a:xfrm>
            <a:off x="1152525" y="2808288"/>
            <a:ext cx="1187450" cy="1223962"/>
          </a:xfrm>
          <a:prstGeom prst="roundRect">
            <a:avLst>
              <a:gd name="adj" fmla="val 16667"/>
            </a:avLst>
          </a:prstGeom>
          <a:solidFill>
            <a:srgbClr val="D7E4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000"/>
              <a:t>Initiale puis révision pluriannuelle</a:t>
            </a:r>
          </a:p>
        </p:txBody>
      </p:sp>
      <p:sp>
        <p:nvSpPr>
          <p:cNvPr id="7199" name="AutoShape 30"/>
          <p:cNvSpPr>
            <a:spLocks noChangeArrowheads="1"/>
          </p:cNvSpPr>
          <p:nvPr/>
        </p:nvSpPr>
        <p:spPr bwMode="auto">
          <a:xfrm>
            <a:off x="1152525" y="4041775"/>
            <a:ext cx="1295400" cy="2271713"/>
          </a:xfrm>
          <a:prstGeom prst="roundRect">
            <a:avLst>
              <a:gd name="adj" fmla="val 16667"/>
            </a:avLst>
          </a:prstGeom>
          <a:solidFill>
            <a:srgbClr val="4F81BD"/>
          </a:solidFill>
          <a:ln w="25560" cap="sq">
            <a:solidFill>
              <a:srgbClr val="385D8A"/>
            </a:solidFill>
            <a:miter lim="800000"/>
            <a:headEnd/>
            <a:tailEnd/>
          </a:ln>
        </p:spPr>
        <p:txBody>
          <a:bodyPr lIns="90000" tIns="46800" rIns="90000" bIns="46800" anchor="ctr"/>
          <a:lstStyle>
            <a:lvl1pPr eaLnBrk="0" hangingPunct="0">
              <a:spcBef>
                <a:spcPts val="8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32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1pPr>
            <a:lvl2pPr eaLnBrk="0" hangingPunct="0">
              <a:spcBef>
                <a:spcPts val="7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8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2pPr>
            <a:lvl3pPr eaLnBrk="0" hangingPunct="0">
              <a:spcBef>
                <a:spcPts val="6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4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3pPr>
            <a:lvl4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4pPr>
            <a:lvl5pPr eaLnBrk="0" hangingPunct="0">
              <a:spcBef>
                <a:spcPts val="500"/>
              </a:spcBef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5pPr>
            <a:lvl6pPr marL="25146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6pPr>
            <a:lvl7pPr marL="29718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7pPr>
            <a:lvl8pPr marL="34290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8pPr>
            <a:lvl9pPr marL="3886200" indent="-228600" defTabSz="449263" eaLnBrk="0" fontAlgn="base" hangingPunct="0">
              <a:spcBef>
                <a:spcPts val="50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itchFamily="16" charset="0"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 sz="2000">
                <a:solidFill>
                  <a:srgbClr val="000000"/>
                </a:solidFill>
                <a:latin typeface="Calibri" pitchFamily="32" charset="0"/>
                <a:ea typeface="Microsoft YaHei" charset="-122"/>
              </a:defRPr>
            </a:lvl9pPr>
          </a:lstStyle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/>
              <a:t>Mise en place de procédures à destination des  acheteurs (méthodologie de calcul des gains, fréquence, …, méthodologie de valorisation des impacts budgétaires)</a:t>
            </a:r>
          </a:p>
          <a:p>
            <a:pPr algn="ctr" eaLnBrk="1" hangingPunct="1">
              <a:spcBef>
                <a:spcPct val="0"/>
              </a:spcBef>
              <a:buClrTx/>
              <a:buFontTx/>
              <a:buNone/>
            </a:pPr>
            <a:r>
              <a:rPr lang="fr-FR" altLang="fr-FR" sz="1100" b="1" i="1"/>
              <a:t>=&gt; Fonction de pilotage et de communication</a:t>
            </a:r>
          </a:p>
        </p:txBody>
      </p:sp>
    </p:spTree>
    <p:extLst>
      <p:ext uri="{BB962C8B-B14F-4D97-AF65-F5344CB8AC3E}">
        <p14:creationId xmlns:p14="http://schemas.microsoft.com/office/powerpoint/2010/main" val="33158724"/>
      </p:ext>
    </p:extLst>
  </p:cSld>
  <p:clrMapOvr>
    <a:masterClrMapping/>
  </p:clrMapOvr>
  <p:transition spd="med"/>
  <p:timing>
    <p:tnLst>
      <p:par>
        <p:cTn id="1" dur="indefinite" nodeType="tmRoot">
          <p:childTnLst>
            <p:seq concurrent="1" nextAc="seek">
              <p:cTn id="2" dur="indefinite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314</Words>
  <Application>Microsoft Office PowerPoint</Application>
  <PresentationFormat>Affichage à l'écran (4:3)</PresentationFormat>
  <Paragraphs>63</Paragraphs>
  <Slides>1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Présentation PowerPoint</vt:lpstr>
    </vt:vector>
  </TitlesOfParts>
  <Company>Ministères Chargés des Affaires Sociales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lorraine.francois</dc:creator>
  <cp:lastModifiedBy>lorraine.francois</cp:lastModifiedBy>
  <cp:revision>1</cp:revision>
  <dcterms:created xsi:type="dcterms:W3CDTF">2017-04-27T15:55:02Z</dcterms:created>
  <dcterms:modified xsi:type="dcterms:W3CDTF">2017-04-27T15:56:39Z</dcterms:modified>
</cp:coreProperties>
</file>

<file path=docProps/thumbnail.jpeg>
</file>